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12.JPG" ContentType="image/jpeg"/>
  <Override PartName="/ppt/media/image13.JPG" ContentType="image/jpeg"/>
  <Override PartName="/ppt/media/image14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8"/>
  </p:notesMasterIdLst>
  <p:sldIdLst>
    <p:sldId id="278" r:id="rId5"/>
    <p:sldId id="263" r:id="rId6"/>
    <p:sldId id="266" r:id="rId7"/>
    <p:sldId id="287" r:id="rId8"/>
    <p:sldId id="262" r:id="rId9"/>
    <p:sldId id="300" r:id="rId10"/>
    <p:sldId id="268" r:id="rId11"/>
    <p:sldId id="294" r:id="rId12"/>
    <p:sldId id="279" r:id="rId13"/>
    <p:sldId id="298" r:id="rId14"/>
    <p:sldId id="299" r:id="rId15"/>
    <p:sldId id="296" r:id="rId16"/>
    <p:sldId id="283" r:id="rId17"/>
  </p:sldIdLst>
  <p:sldSz cx="10693400" cy="8020050"/>
  <p:notesSz cx="10693400" cy="8020050"/>
  <p:embeddedFontLst>
    <p:embeddedFont>
      <p:font typeface="Bebas Kai" panose="020B0604020202020204" charset="0"/>
      <p:regular r:id="rId19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cey Callanan" initials="LC" lastIdx="4" clrIdx="0">
    <p:extLst>
      <p:ext uri="{19B8F6BF-5375-455C-9EA6-DF929625EA0E}">
        <p15:presenceInfo xmlns:p15="http://schemas.microsoft.com/office/powerpoint/2012/main" userId="S-1-5-21-3125519353-2011092363-3775130501-101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CAB9"/>
    <a:srgbClr val="E0C000"/>
    <a:srgbClr val="76AC94"/>
    <a:srgbClr val="6CA4C0"/>
    <a:srgbClr val="DBC0AD"/>
    <a:srgbClr val="ADCCDC"/>
    <a:srgbClr val="76A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49" autoAdjust="0"/>
    <p:restoredTop sz="94694"/>
  </p:normalViewPr>
  <p:slideViewPr>
    <p:cSldViewPr>
      <p:cViewPr varScale="1">
        <p:scale>
          <a:sx n="87" d="100"/>
          <a:sy n="87" d="100"/>
        </p:scale>
        <p:origin x="153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-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4016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4016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5B7640-53CA-4B71-A730-ED7CA741C926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1713" y="1003300"/>
            <a:ext cx="3609975" cy="2706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859213"/>
            <a:ext cx="8553450" cy="31591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618413"/>
            <a:ext cx="4633913" cy="4016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618413"/>
            <a:ext cx="4632325" cy="4016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A8DE7-C78F-4449-A5DE-A942D5DCA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75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486215"/>
            <a:ext cx="9089390" cy="16842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rgbClr val="8DC63F"/>
                </a:solidFill>
                <a:latin typeface="Bebas Kai"/>
                <a:cs typeface="Bebas Ka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491228"/>
            <a:ext cx="7485380" cy="20050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8DC63F"/>
                </a:solidFill>
                <a:latin typeface="Bebas Kai"/>
                <a:cs typeface="Bebas Ka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8DC63F"/>
                </a:solidFill>
                <a:latin typeface="Bebas Kai"/>
                <a:cs typeface="Bebas Ka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844611"/>
            <a:ext cx="4651629" cy="529323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844611"/>
            <a:ext cx="4651629" cy="529323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rgbClr val="8DC63F"/>
                </a:solidFill>
                <a:latin typeface="Bebas Kai"/>
                <a:cs typeface="Bebas Ka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9299" y="652895"/>
            <a:ext cx="4463415" cy="160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rgbClr val="8DC63F"/>
                </a:solidFill>
                <a:latin typeface="Bebas Kai"/>
                <a:cs typeface="Bebas Ka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844611"/>
            <a:ext cx="9624060" cy="529323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458646"/>
            <a:ext cx="3421888" cy="4010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458646"/>
            <a:ext cx="2459482" cy="4010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458646"/>
            <a:ext cx="2459482" cy="4010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c.ac.uk/year1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692130" cy="8019415"/>
            <a:chOff x="0" y="0"/>
            <a:chExt cx="10692130" cy="80194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480"/>
              <a:ext cx="10692003" cy="800751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10692130" cy="6716395"/>
            </a:xfrm>
            <a:custGeom>
              <a:avLst/>
              <a:gdLst/>
              <a:ahLst/>
              <a:cxnLst/>
              <a:rect l="l" t="t" r="r" b="b"/>
              <a:pathLst>
                <a:path w="10692130" h="6716395">
                  <a:moveTo>
                    <a:pt x="10692003" y="0"/>
                  </a:moveTo>
                  <a:lnTo>
                    <a:pt x="0" y="0"/>
                  </a:lnTo>
                  <a:lnTo>
                    <a:pt x="0" y="6716280"/>
                  </a:lnTo>
                  <a:lnTo>
                    <a:pt x="10692003" y="6716280"/>
                  </a:lnTo>
                  <a:lnTo>
                    <a:pt x="10692003" y="0"/>
                  </a:lnTo>
                  <a:close/>
                </a:path>
              </a:pathLst>
            </a:custGeom>
            <a:solidFill>
              <a:srgbClr val="FFD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27360" y="326844"/>
              <a:ext cx="1169377" cy="130545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518587" y="2525953"/>
              <a:ext cx="4051935" cy="4029710"/>
            </a:xfrm>
            <a:custGeom>
              <a:avLst/>
              <a:gdLst/>
              <a:ahLst/>
              <a:cxnLst/>
              <a:rect l="l" t="t" r="r" b="b"/>
              <a:pathLst>
                <a:path w="4051934" h="4029709">
                  <a:moveTo>
                    <a:pt x="0" y="4029367"/>
                  </a:moveTo>
                  <a:lnTo>
                    <a:pt x="4051731" y="4029367"/>
                  </a:lnTo>
                  <a:lnTo>
                    <a:pt x="4051731" y="0"/>
                  </a:lnTo>
                  <a:lnTo>
                    <a:pt x="0" y="0"/>
                  </a:lnTo>
                  <a:lnTo>
                    <a:pt x="0" y="4029367"/>
                  </a:lnTo>
                  <a:close/>
                </a:path>
              </a:pathLst>
            </a:custGeom>
            <a:ln w="1626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621405" y="4996551"/>
            <a:ext cx="1522730" cy="1519555"/>
          </a:xfrm>
          <a:prstGeom prst="rect">
            <a:avLst/>
          </a:prstGeom>
        </p:spPr>
        <p:txBody>
          <a:bodyPr vert="horz" wrap="square" lIns="0" tIns="187325" rIns="0" bIns="0" rtlCol="0">
            <a:spAutoFit/>
          </a:bodyPr>
          <a:lstStyle/>
          <a:p>
            <a:pPr marL="12700" marR="5080">
              <a:lnSpc>
                <a:spcPct val="72100"/>
              </a:lnSpc>
              <a:spcBef>
                <a:spcPts val="1475"/>
              </a:spcBef>
            </a:pPr>
            <a:r>
              <a:rPr sz="4000" spc="-10" dirty="0">
                <a:solidFill>
                  <a:srgbClr val="FFFFFF"/>
                </a:solidFill>
                <a:latin typeface="Bebas Kai"/>
                <a:cs typeface="Bebas Kai"/>
              </a:rPr>
              <a:t>Peter </a:t>
            </a:r>
            <a:r>
              <a:rPr sz="4000" spc="-30" dirty="0">
                <a:solidFill>
                  <a:srgbClr val="FFFFFF"/>
                </a:solidFill>
                <a:latin typeface="Bebas Kai"/>
                <a:cs typeface="Bebas Kai"/>
              </a:rPr>
              <a:t>Symonds </a:t>
            </a:r>
            <a:r>
              <a:rPr sz="4000" spc="-10" dirty="0">
                <a:solidFill>
                  <a:srgbClr val="FFFFFF"/>
                </a:solidFill>
                <a:latin typeface="Bebas Kai"/>
                <a:cs typeface="Bebas Kai"/>
              </a:rPr>
              <a:t>College</a:t>
            </a:r>
            <a:endParaRPr sz="4000">
              <a:latin typeface="Bebas Kai"/>
              <a:cs typeface="Bebas Kai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53ACBDB5-B1F0-43FE-814C-366E55259F8A}"/>
              </a:ext>
            </a:extLst>
          </p:cNvPr>
          <p:cNvSpPr txBox="1">
            <a:spLocks/>
          </p:cNvSpPr>
          <p:nvPr/>
        </p:nvSpPr>
        <p:spPr>
          <a:xfrm>
            <a:off x="721379" y="1312203"/>
            <a:ext cx="5768321" cy="41671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6000" b="0" i="0">
                <a:solidFill>
                  <a:srgbClr val="8DC63F"/>
                </a:solidFill>
                <a:latin typeface="Bebas Kai"/>
                <a:ea typeface="+mj-ea"/>
                <a:cs typeface="Bebas Kai"/>
              </a:defRPr>
            </a:lvl1pPr>
          </a:lstStyle>
          <a:p>
            <a:r>
              <a:rPr lang="en-GB" sz="10000" spc="-315" dirty="0">
                <a:solidFill>
                  <a:srgbClr val="FFFFFF"/>
                </a:solidFill>
              </a:rPr>
              <a:t>Year 10 </a:t>
            </a:r>
            <a:br>
              <a:rPr lang="en-GB" sz="10000" spc="-315" dirty="0">
                <a:solidFill>
                  <a:srgbClr val="FFFFFF"/>
                </a:solidFill>
              </a:rPr>
            </a:br>
            <a:r>
              <a:rPr lang="en-GB" sz="10000" spc="-315" dirty="0">
                <a:solidFill>
                  <a:srgbClr val="FFFFFF"/>
                </a:solidFill>
              </a:rPr>
              <a:t>Taster Day</a:t>
            </a:r>
            <a:br>
              <a:rPr lang="en-GB" sz="9600" spc="-315" dirty="0">
                <a:solidFill>
                  <a:srgbClr val="FFFFFF"/>
                </a:solidFill>
              </a:rPr>
            </a:br>
            <a:r>
              <a:rPr lang="en-GB" sz="7000" spc="-315" dirty="0">
                <a:solidFill>
                  <a:srgbClr val="FFFFFF"/>
                </a:solidFill>
              </a:rPr>
              <a:t>2026</a:t>
            </a:r>
            <a:endParaRPr lang="en-GB" sz="70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8226FB1-0ED5-4A24-B8FA-87570ACE85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00" y="-140138"/>
            <a:ext cx="5763028" cy="86459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7E039EF-83B5-46CE-8509-6BEA158D73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930" y="-832156"/>
            <a:ext cx="6354883" cy="968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1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84005" y="2304008"/>
            <a:ext cx="7956550" cy="5463540"/>
          </a:xfrm>
          <a:custGeom>
            <a:avLst/>
            <a:gdLst/>
            <a:ahLst/>
            <a:cxnLst/>
            <a:rect l="l" t="t" r="r" b="b"/>
            <a:pathLst>
              <a:path w="7956550" h="5463540">
                <a:moveTo>
                  <a:pt x="7956003" y="0"/>
                </a:moveTo>
                <a:lnTo>
                  <a:pt x="0" y="0"/>
                </a:lnTo>
                <a:lnTo>
                  <a:pt x="0" y="5462993"/>
                </a:lnTo>
                <a:lnTo>
                  <a:pt x="7956003" y="5462993"/>
                </a:lnTo>
                <a:lnTo>
                  <a:pt x="7956003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252006" y="2304008"/>
            <a:ext cx="2196465" cy="5463540"/>
          </a:xfrm>
          <a:custGeom>
            <a:avLst/>
            <a:gdLst/>
            <a:ahLst/>
            <a:cxnLst/>
            <a:rect l="l" t="t" r="r" b="b"/>
            <a:pathLst>
              <a:path w="2196465" h="5463540">
                <a:moveTo>
                  <a:pt x="2195995" y="0"/>
                </a:moveTo>
                <a:lnTo>
                  <a:pt x="0" y="0"/>
                </a:lnTo>
                <a:lnTo>
                  <a:pt x="0" y="5462993"/>
                </a:lnTo>
                <a:lnTo>
                  <a:pt x="2195995" y="5462993"/>
                </a:lnTo>
                <a:lnTo>
                  <a:pt x="2195995" y="0"/>
                </a:lnTo>
                <a:close/>
              </a:path>
            </a:pathLst>
          </a:custGeom>
          <a:solidFill>
            <a:srgbClr val="DBC0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1300" y="374396"/>
            <a:ext cx="5793201" cy="2035429"/>
          </a:xfrm>
          <a:prstGeom prst="rect">
            <a:avLst/>
          </a:prstGeom>
        </p:spPr>
        <p:txBody>
          <a:bodyPr vert="horz" wrap="square" lIns="0" tIns="6731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60" dirty="0">
                <a:solidFill>
                  <a:srgbClr val="DBC0AD"/>
                </a:solidFill>
              </a:rPr>
              <a:t>Year 10 Taster Days</a:t>
            </a:r>
            <a:br>
              <a:rPr lang="en-GB" spc="-60" dirty="0">
                <a:solidFill>
                  <a:srgbClr val="DBC0AD"/>
                </a:solidFill>
              </a:rPr>
            </a:br>
            <a:r>
              <a:rPr lang="en-GB" spc="-60" dirty="0">
                <a:solidFill>
                  <a:srgbClr val="DBC0AD"/>
                </a:solidFill>
              </a:rPr>
              <a:t>23 June 2026</a:t>
            </a:r>
            <a:endParaRPr spc="-60" dirty="0">
              <a:solidFill>
                <a:srgbClr val="DBC0AD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2880000" y="2709696"/>
            <a:ext cx="4320000" cy="0"/>
          </a:xfrm>
          <a:custGeom>
            <a:avLst/>
            <a:gdLst/>
            <a:ahLst/>
            <a:cxnLst/>
            <a:rect l="l" t="t" r="r" b="b"/>
            <a:pathLst>
              <a:path w="4975225">
                <a:moveTo>
                  <a:pt x="0" y="0"/>
                </a:moveTo>
                <a:lnTo>
                  <a:pt x="4974894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80000" y="3781425"/>
            <a:ext cx="4320000" cy="0"/>
          </a:xfrm>
          <a:custGeom>
            <a:avLst/>
            <a:gdLst/>
            <a:ahLst/>
            <a:cxnLst/>
            <a:rect l="l" t="t" r="r" b="b"/>
            <a:pathLst>
              <a:path w="4975225">
                <a:moveTo>
                  <a:pt x="0" y="0"/>
                </a:moveTo>
                <a:lnTo>
                  <a:pt x="4974894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80000" y="4772025"/>
            <a:ext cx="4320000" cy="0"/>
          </a:xfrm>
          <a:custGeom>
            <a:avLst/>
            <a:gdLst/>
            <a:ahLst/>
            <a:cxnLst/>
            <a:rect l="l" t="t" r="r" b="b"/>
            <a:pathLst>
              <a:path w="4975225">
                <a:moveTo>
                  <a:pt x="0" y="0"/>
                </a:moveTo>
                <a:lnTo>
                  <a:pt x="4974894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80000" y="7591425"/>
            <a:ext cx="4320000" cy="0"/>
          </a:xfrm>
          <a:custGeom>
            <a:avLst/>
            <a:gdLst/>
            <a:ahLst/>
            <a:cxnLst/>
            <a:rect l="l" t="t" r="r" b="b"/>
            <a:pathLst>
              <a:path w="4975225">
                <a:moveTo>
                  <a:pt x="0" y="0"/>
                </a:moveTo>
                <a:lnTo>
                  <a:pt x="4974894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867300" y="2856751"/>
            <a:ext cx="4613000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algn="l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chance to find out what it’s like to be at Peter Symonds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67300" y="3857625"/>
            <a:ext cx="4845050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algn="l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a feel for the difference between school and college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DBED16-EC30-4B2C-8FE1-43D597E1BFFF}"/>
              </a:ext>
            </a:extLst>
          </p:cNvPr>
          <p:cNvSpPr/>
          <p:nvPr/>
        </p:nvSpPr>
        <p:spPr>
          <a:xfrm>
            <a:off x="2795862" y="4847091"/>
            <a:ext cx="4916488" cy="1220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l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a go at new/different subjects, perhaps ones that your school doesn’t offer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3BEC5B-8C2F-4FF9-9B6B-7F7483F540E7}"/>
              </a:ext>
            </a:extLst>
          </p:cNvPr>
          <p:cNvSpPr/>
          <p:nvPr/>
        </p:nvSpPr>
        <p:spPr>
          <a:xfrm>
            <a:off x="2782876" y="6218691"/>
            <a:ext cx="5383223" cy="835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l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will also be Open Evenings on 1&amp; 2 July which you can attend</a:t>
            </a:r>
          </a:p>
        </p:txBody>
      </p:sp>
      <p:sp>
        <p:nvSpPr>
          <p:cNvPr id="17" name="object 9">
            <a:extLst>
              <a:ext uri="{FF2B5EF4-FFF2-40B4-BE49-F238E27FC236}">
                <a16:creationId xmlns:a16="http://schemas.microsoft.com/office/drawing/2014/main" id="{A08DFC45-820E-43B3-844C-CA1A3F1837C4}"/>
              </a:ext>
            </a:extLst>
          </p:cNvPr>
          <p:cNvSpPr/>
          <p:nvPr/>
        </p:nvSpPr>
        <p:spPr>
          <a:xfrm>
            <a:off x="2908300" y="6143625"/>
            <a:ext cx="4320000" cy="0"/>
          </a:xfrm>
          <a:custGeom>
            <a:avLst/>
            <a:gdLst/>
            <a:ahLst/>
            <a:cxnLst/>
            <a:rect l="l" t="t" r="r" b="b"/>
            <a:pathLst>
              <a:path w="4975225">
                <a:moveTo>
                  <a:pt x="0" y="0"/>
                </a:moveTo>
                <a:lnTo>
                  <a:pt x="4974894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AAAAD9DD-215D-42CE-8824-B3E06E8B8D24}"/>
              </a:ext>
            </a:extLst>
          </p:cNvPr>
          <p:cNvSpPr txBox="1"/>
          <p:nvPr/>
        </p:nvSpPr>
        <p:spPr>
          <a:xfrm>
            <a:off x="396250" y="2775496"/>
            <a:ext cx="1902450" cy="1885131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spcBef>
                <a:spcPts val="300"/>
              </a:spcBef>
            </a:pPr>
            <a:r>
              <a:rPr lang="en-GB" sz="4000" dirty="0">
                <a:solidFill>
                  <a:srgbClr val="FFFFFF"/>
                </a:solidFill>
                <a:latin typeface="Bebas Kai" panose="04050603020B02020204" pitchFamily="82" charset="0"/>
                <a:cs typeface="TradeGothic LT"/>
              </a:rPr>
              <a:t>What is a Taster Day?</a:t>
            </a:r>
            <a:endParaRPr sz="4000" dirty="0">
              <a:latin typeface="Bebas Kai" panose="04050603020B02020204" pitchFamily="82" charset="0"/>
              <a:cs typeface="TradeGothic LT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1BED6C6-285C-4023-9CE0-783E6F8100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280" y="962026"/>
            <a:ext cx="4926790" cy="7391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484005" y="2304008"/>
              <a:ext cx="7956550" cy="5463540"/>
            </a:xfrm>
            <a:custGeom>
              <a:avLst/>
              <a:gdLst/>
              <a:ahLst/>
              <a:cxnLst/>
              <a:rect l="l" t="t" r="r" b="b"/>
              <a:pathLst>
                <a:path w="7956550" h="5463540">
                  <a:moveTo>
                    <a:pt x="7956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7956003" y="5462993"/>
                  </a:lnTo>
                  <a:lnTo>
                    <a:pt x="7956003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2006" y="2304008"/>
              <a:ext cx="2196465" cy="5463540"/>
            </a:xfrm>
            <a:custGeom>
              <a:avLst/>
              <a:gdLst/>
              <a:ahLst/>
              <a:cxnLst/>
              <a:rect l="l" t="t" r="r" b="b"/>
              <a:pathLst>
                <a:path w="2196465" h="5463540">
                  <a:moveTo>
                    <a:pt x="2195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2195995" y="5462993"/>
                  </a:lnTo>
                  <a:lnTo>
                    <a:pt x="2195995" y="0"/>
                  </a:lnTo>
                  <a:close/>
                </a:path>
              </a:pathLst>
            </a:custGeom>
            <a:solidFill>
              <a:srgbClr val="B1CA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9298" y="733425"/>
            <a:ext cx="6803127" cy="162506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60" dirty="0">
                <a:solidFill>
                  <a:srgbClr val="B1CAB9"/>
                </a:solidFill>
              </a:rPr>
              <a:t>Year 10 Taster Days</a:t>
            </a:r>
            <a:br>
              <a:rPr lang="en-GB" spc="-60" dirty="0">
                <a:solidFill>
                  <a:srgbClr val="B1CAB9"/>
                </a:solidFill>
              </a:rPr>
            </a:br>
            <a:r>
              <a:rPr lang="en-GB" spc="-60" dirty="0">
                <a:solidFill>
                  <a:srgbClr val="B1CAB9"/>
                </a:solidFill>
              </a:rPr>
              <a:t>June 2026</a:t>
            </a:r>
            <a:endParaRPr spc="-10" dirty="0">
              <a:solidFill>
                <a:srgbClr val="B1CAB9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80000" y="2709696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80000" y="123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80000" y="4314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867300" y="2867025"/>
            <a:ext cx="4320540" cy="918136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</a:pPr>
            <a:endParaRPr lang="en-GB"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ts val="3000"/>
              </a:lnSpc>
              <a:spcBef>
                <a:spcPts val="300"/>
              </a:spcBef>
            </a:pPr>
            <a:r>
              <a:rPr lang="en-GB" sz="5400" spc="-35" dirty="0">
                <a:solidFill>
                  <a:srgbClr val="B1CAB9"/>
                </a:solidFill>
                <a:latin typeface="Bebas Kai" panose="04050603020B02020204" pitchFamily="82" charset="0"/>
                <a:cs typeface="Arial" panose="020B0604020202020204" pitchFamily="34" charset="0"/>
              </a:rPr>
              <a:t> </a:t>
            </a:r>
            <a:endParaRPr sz="5400" spc="-35" dirty="0">
              <a:solidFill>
                <a:srgbClr val="B1CAB9"/>
              </a:solidFill>
              <a:latin typeface="Bebas Kai" panose="04050603020B02020204" pitchFamily="82" charset="0"/>
              <a:cs typeface="Arial" panose="020B0604020202020204" pitchFamily="34" charset="0"/>
            </a:endParaRP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BB01DF15-D4A7-477A-A3DC-0993B85BD57E}"/>
              </a:ext>
            </a:extLst>
          </p:cNvPr>
          <p:cNvSpPr txBox="1"/>
          <p:nvPr/>
        </p:nvSpPr>
        <p:spPr>
          <a:xfrm>
            <a:off x="2867299" y="4467225"/>
            <a:ext cx="4536801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style of your lessons will be different to school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0">
            <a:extLst>
              <a:ext uri="{FF2B5EF4-FFF2-40B4-BE49-F238E27FC236}">
                <a16:creationId xmlns:a16="http://schemas.microsoft.com/office/drawing/2014/main" id="{6E2F5026-4559-4326-9F15-D6A8BBACC191}"/>
              </a:ext>
            </a:extLst>
          </p:cNvPr>
          <p:cNvSpPr/>
          <p:nvPr/>
        </p:nvSpPr>
        <p:spPr>
          <a:xfrm>
            <a:off x="2867300" y="5457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7">
            <a:extLst>
              <a:ext uri="{FF2B5EF4-FFF2-40B4-BE49-F238E27FC236}">
                <a16:creationId xmlns:a16="http://schemas.microsoft.com/office/drawing/2014/main" id="{318CF2F8-0568-44B7-A811-95AA3EDCC8D8}"/>
              </a:ext>
            </a:extLst>
          </p:cNvPr>
          <p:cNvSpPr txBox="1"/>
          <p:nvPr/>
        </p:nvSpPr>
        <p:spPr>
          <a:xfrm>
            <a:off x="419299" y="2740296"/>
            <a:ext cx="1689449" cy="1102866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 marR="5080">
              <a:lnSpc>
                <a:spcPct val="75000"/>
              </a:lnSpc>
              <a:spcBef>
                <a:spcPts val="1300"/>
              </a:spcBef>
            </a:pPr>
            <a:r>
              <a:rPr lang="en-GB" sz="4000" spc="-15" dirty="0">
                <a:solidFill>
                  <a:srgbClr val="FFFFFF"/>
                </a:solidFill>
                <a:latin typeface="Bebas Kai"/>
                <a:cs typeface="Bebas Kai"/>
              </a:rPr>
              <a:t>What to expect</a:t>
            </a:r>
            <a:endParaRPr sz="4000" dirty="0">
              <a:latin typeface="Bebas Kai"/>
              <a:cs typeface="Bebas Kai"/>
            </a:endParaRPr>
          </a:p>
        </p:txBody>
      </p:sp>
      <p:sp>
        <p:nvSpPr>
          <p:cNvPr id="18" name="object 10">
            <a:extLst>
              <a:ext uri="{FF2B5EF4-FFF2-40B4-BE49-F238E27FC236}">
                <a16:creationId xmlns:a16="http://schemas.microsoft.com/office/drawing/2014/main" id="{692DAAEC-1699-4CFD-B31B-944775E80114}"/>
              </a:ext>
            </a:extLst>
          </p:cNvPr>
          <p:cNvSpPr/>
          <p:nvPr/>
        </p:nvSpPr>
        <p:spPr>
          <a:xfrm>
            <a:off x="2921000" y="6600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2">
            <a:extLst>
              <a:ext uri="{FF2B5EF4-FFF2-40B4-BE49-F238E27FC236}">
                <a16:creationId xmlns:a16="http://schemas.microsoft.com/office/drawing/2014/main" id="{61141D70-405C-4B98-A66A-5FD2B0638187}"/>
              </a:ext>
            </a:extLst>
          </p:cNvPr>
          <p:cNvSpPr txBox="1"/>
          <p:nvPr/>
        </p:nvSpPr>
        <p:spPr>
          <a:xfrm>
            <a:off x="2880000" y="5590473"/>
            <a:ext cx="4524100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a normal college day, so PSC students will also be on campus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ject 12">
            <a:extLst>
              <a:ext uri="{FF2B5EF4-FFF2-40B4-BE49-F238E27FC236}">
                <a16:creationId xmlns:a16="http://schemas.microsoft.com/office/drawing/2014/main" id="{89C0FE5D-A91F-4B67-A63D-98FE1661B1F9}"/>
              </a:ext>
            </a:extLst>
          </p:cNvPr>
          <p:cNvSpPr txBox="1"/>
          <p:nvPr/>
        </p:nvSpPr>
        <p:spPr>
          <a:xfrm>
            <a:off x="2880000" y="6733473"/>
            <a:ext cx="4524100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Year 10 students MUST wear school uniform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B3F9D9EC-816A-415F-9079-D5F61488AFC4}"/>
              </a:ext>
            </a:extLst>
          </p:cNvPr>
          <p:cNvSpPr/>
          <p:nvPr/>
        </p:nvSpPr>
        <p:spPr>
          <a:xfrm>
            <a:off x="2931160" y="76676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459BC66-D3C6-4E10-AA27-65D69DEAC4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243" y="504825"/>
            <a:ext cx="5129954" cy="769619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484005" y="2304008"/>
              <a:ext cx="7956550" cy="5463540"/>
            </a:xfrm>
            <a:custGeom>
              <a:avLst/>
              <a:gdLst/>
              <a:ahLst/>
              <a:cxnLst/>
              <a:rect l="l" t="t" r="r" b="b"/>
              <a:pathLst>
                <a:path w="7956550" h="5463540">
                  <a:moveTo>
                    <a:pt x="7956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7956003" y="5462993"/>
                  </a:lnTo>
                  <a:lnTo>
                    <a:pt x="7956003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2006" y="2304008"/>
              <a:ext cx="2196465" cy="5463540"/>
            </a:xfrm>
            <a:custGeom>
              <a:avLst/>
              <a:gdLst/>
              <a:ahLst/>
              <a:cxnLst/>
              <a:rect l="l" t="t" r="r" b="b"/>
              <a:pathLst>
                <a:path w="2196465" h="5463540">
                  <a:moveTo>
                    <a:pt x="2195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2195995" y="5462993"/>
                  </a:lnTo>
                  <a:lnTo>
                    <a:pt x="2195995" y="0"/>
                  </a:lnTo>
                  <a:close/>
                </a:path>
              </a:pathLst>
            </a:custGeom>
            <a:solidFill>
              <a:srgbClr val="ADCC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9299" y="733425"/>
            <a:ext cx="5488401" cy="162506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ADCCDC"/>
                </a:solidFill>
              </a:rPr>
              <a:t>Year 10 Taster Days</a:t>
            </a:r>
            <a:br>
              <a:rPr lang="en-GB" spc="-10" dirty="0">
                <a:solidFill>
                  <a:srgbClr val="ADCCDC"/>
                </a:solidFill>
              </a:rPr>
            </a:br>
            <a:r>
              <a:rPr lang="en-GB" spc="-10" dirty="0">
                <a:solidFill>
                  <a:srgbClr val="ADCCDC"/>
                </a:solidFill>
              </a:rPr>
              <a:t>June 2026</a:t>
            </a:r>
            <a:endParaRPr spc="-10" dirty="0">
              <a:solidFill>
                <a:srgbClr val="ADCCDC"/>
              </a:solidFill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9299" y="2740296"/>
            <a:ext cx="1870532" cy="156453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 marR="5080">
              <a:lnSpc>
                <a:spcPct val="75000"/>
              </a:lnSpc>
              <a:spcBef>
                <a:spcPts val="1300"/>
              </a:spcBef>
            </a:pPr>
            <a:r>
              <a:rPr lang="en-GB" sz="4000" spc="-15" dirty="0">
                <a:solidFill>
                  <a:srgbClr val="FFFFFF"/>
                </a:solidFill>
                <a:latin typeface="Bebas Kai"/>
                <a:cs typeface="Bebas Kai"/>
              </a:rPr>
              <a:t>What will you be doing?</a:t>
            </a:r>
            <a:endParaRPr sz="4000" dirty="0">
              <a:latin typeface="Bebas Kai"/>
              <a:cs typeface="Bebas Ka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80000" y="3933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AAE8EA50-4F1A-4629-8E8B-B2099C22AACF}"/>
              </a:ext>
            </a:extLst>
          </p:cNvPr>
          <p:cNvSpPr/>
          <p:nvPr/>
        </p:nvSpPr>
        <p:spPr>
          <a:xfrm>
            <a:off x="2880000" y="53816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A6E4B5CE-A5F2-4824-85A8-30B3033A5D4D}"/>
              </a:ext>
            </a:extLst>
          </p:cNvPr>
          <p:cNvSpPr txBox="1"/>
          <p:nvPr/>
        </p:nvSpPr>
        <p:spPr>
          <a:xfrm>
            <a:off x="2902585" y="2943225"/>
            <a:ext cx="5187315" cy="78175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day will start with a welcome tutorial and registration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ject 9">
            <a:extLst>
              <a:ext uri="{FF2B5EF4-FFF2-40B4-BE49-F238E27FC236}">
                <a16:creationId xmlns:a16="http://schemas.microsoft.com/office/drawing/2014/main" id="{FDD10841-ABC2-4DFB-BAE3-89AF4AFC715D}"/>
              </a:ext>
            </a:extLst>
          </p:cNvPr>
          <p:cNvSpPr/>
          <p:nvPr/>
        </p:nvSpPr>
        <p:spPr>
          <a:xfrm>
            <a:off x="2880000" y="28670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0">
            <a:extLst>
              <a:ext uri="{FF2B5EF4-FFF2-40B4-BE49-F238E27FC236}">
                <a16:creationId xmlns:a16="http://schemas.microsoft.com/office/drawing/2014/main" id="{8C90C4AE-8996-4E77-B8FD-A05DE94CB6D9}"/>
              </a:ext>
            </a:extLst>
          </p:cNvPr>
          <p:cNvSpPr/>
          <p:nvPr/>
        </p:nvSpPr>
        <p:spPr>
          <a:xfrm>
            <a:off x="2880000" y="75914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13">
            <a:extLst>
              <a:ext uri="{FF2B5EF4-FFF2-40B4-BE49-F238E27FC236}">
                <a16:creationId xmlns:a16="http://schemas.microsoft.com/office/drawing/2014/main" id="{F9EDC2AD-29B0-41AB-A509-8FDF9A73A5CB}"/>
              </a:ext>
            </a:extLst>
          </p:cNvPr>
          <p:cNvSpPr txBox="1"/>
          <p:nvPr/>
        </p:nvSpPr>
        <p:spPr>
          <a:xfrm>
            <a:off x="2880001" y="5503110"/>
            <a:ext cx="4320540" cy="193591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We’ll provide you with a voucher for lunch, but you’ll also be able to buy your own snacks and drinks in our College shop and cafés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F1D14D-B6A1-4664-BBF7-A3DECC5FFE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700" y="123824"/>
            <a:ext cx="5555337" cy="8334375"/>
          </a:xfrm>
          <a:prstGeom prst="rect">
            <a:avLst/>
          </a:prstGeom>
        </p:spPr>
      </p:pic>
      <p:sp>
        <p:nvSpPr>
          <p:cNvPr id="16" name="object 13">
            <a:extLst>
              <a:ext uri="{FF2B5EF4-FFF2-40B4-BE49-F238E27FC236}">
                <a16:creationId xmlns:a16="http://schemas.microsoft.com/office/drawing/2014/main" id="{1E8AF069-AE85-4DE1-A33E-1CA77AC8841C}"/>
              </a:ext>
            </a:extLst>
          </p:cNvPr>
          <p:cNvSpPr txBox="1"/>
          <p:nvPr/>
        </p:nvSpPr>
        <p:spPr>
          <a:xfrm>
            <a:off x="2880000" y="4149405"/>
            <a:ext cx="5187315" cy="116647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be able to do four taster sessions – there are loads of </a:t>
            </a:r>
            <a:b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subjects to choose from!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687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52006" y="2304008"/>
              <a:ext cx="3384550" cy="5463540"/>
            </a:xfrm>
            <a:custGeom>
              <a:avLst/>
              <a:gdLst/>
              <a:ahLst/>
              <a:cxnLst/>
              <a:rect l="l" t="t" r="r" b="b"/>
              <a:pathLst>
                <a:path w="3384550" h="5463540">
                  <a:moveTo>
                    <a:pt x="3384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3384003" y="5462993"/>
                  </a:lnTo>
                  <a:lnTo>
                    <a:pt x="3384003" y="0"/>
                  </a:lnTo>
                  <a:close/>
                </a:path>
              </a:pathLst>
            </a:custGeom>
            <a:solidFill>
              <a:srgbClr val="CA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672001" y="2304008"/>
              <a:ext cx="6768465" cy="5463540"/>
            </a:xfrm>
            <a:custGeom>
              <a:avLst/>
              <a:gdLst/>
              <a:ahLst/>
              <a:cxnLst/>
              <a:rect l="l" t="t" r="r" b="b"/>
              <a:pathLst>
                <a:path w="6768465" h="5463540">
                  <a:moveTo>
                    <a:pt x="6767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6767995" y="5462993"/>
                  </a:lnTo>
                  <a:lnTo>
                    <a:pt x="6767995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9299" y="733425"/>
            <a:ext cx="4802601" cy="162506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dirty="0">
                <a:solidFill>
                  <a:srgbClr val="CAB1C5"/>
                </a:solidFill>
              </a:rPr>
              <a:t>Choosing your subjects</a:t>
            </a:r>
            <a:endParaRPr spc="-10" dirty="0">
              <a:solidFill>
                <a:srgbClr val="CAB1C5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6250" y="2775496"/>
            <a:ext cx="3197850" cy="1269578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spcBef>
                <a:spcPts val="300"/>
              </a:spcBef>
            </a:pPr>
            <a:r>
              <a:rPr lang="en-GB" sz="4000" dirty="0">
                <a:solidFill>
                  <a:srgbClr val="FFFFFF"/>
                </a:solidFill>
                <a:latin typeface="Bebas Kai" panose="04050603020B02020204" pitchFamily="82" charset="0"/>
                <a:cs typeface="Arial" panose="020B0604020202020204" pitchFamily="34" charset="0"/>
              </a:rPr>
              <a:t>Tips to help you make your choice</a:t>
            </a:r>
            <a:endParaRPr sz="4000" dirty="0">
              <a:latin typeface="Bebas Kai" panose="04050603020B02020204" pitchFamily="82" charset="0"/>
              <a:cs typeface="Arial" panose="020B0604020202020204" pitchFamily="34" charset="0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9" name="object 8">
            <a:extLst>
              <a:ext uri="{FF2B5EF4-FFF2-40B4-BE49-F238E27FC236}">
                <a16:creationId xmlns:a16="http://schemas.microsoft.com/office/drawing/2014/main" id="{BA802D20-8B9D-4AB8-A656-1E6DEB0CC739}"/>
              </a:ext>
            </a:extLst>
          </p:cNvPr>
          <p:cNvSpPr/>
          <p:nvPr/>
        </p:nvSpPr>
        <p:spPr>
          <a:xfrm>
            <a:off x="3946800" y="4314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D0E2BA85-B124-4824-9917-A4DBED6496C0}"/>
              </a:ext>
            </a:extLst>
          </p:cNvPr>
          <p:cNvSpPr/>
          <p:nvPr/>
        </p:nvSpPr>
        <p:spPr>
          <a:xfrm>
            <a:off x="3946800" y="59150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3">
            <a:extLst>
              <a:ext uri="{FF2B5EF4-FFF2-40B4-BE49-F238E27FC236}">
                <a16:creationId xmlns:a16="http://schemas.microsoft.com/office/drawing/2014/main" id="{13FE077A-3D71-4E67-B46E-9BD12D54622C}"/>
              </a:ext>
            </a:extLst>
          </p:cNvPr>
          <p:cNvSpPr txBox="1"/>
          <p:nvPr/>
        </p:nvSpPr>
        <p:spPr>
          <a:xfrm>
            <a:off x="3969385" y="2923473"/>
            <a:ext cx="4314689" cy="116647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worry if you have not </a:t>
            </a:r>
            <a:b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 decided what you want </a:t>
            </a:r>
            <a:b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do in the future!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AEFED924-1308-41A2-A99B-C8DC0C9628C9}"/>
              </a:ext>
            </a:extLst>
          </p:cNvPr>
          <p:cNvSpPr/>
          <p:nvPr/>
        </p:nvSpPr>
        <p:spPr>
          <a:xfrm>
            <a:off x="3946800" y="2790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0266DA5F-668B-4010-A30B-DC8CC6346D87}"/>
              </a:ext>
            </a:extLst>
          </p:cNvPr>
          <p:cNvSpPr txBox="1"/>
          <p:nvPr/>
        </p:nvSpPr>
        <p:spPr>
          <a:xfrm>
            <a:off x="3952651" y="4467225"/>
            <a:ext cx="4314689" cy="116647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Y10 Taster Day is about the college experience – it’s OK to choose something just for fun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AE4AF169-F227-4A76-B79D-8CD47FD21808}"/>
              </a:ext>
            </a:extLst>
          </p:cNvPr>
          <p:cNvSpPr/>
          <p:nvPr/>
        </p:nvSpPr>
        <p:spPr>
          <a:xfrm>
            <a:off x="3946800" y="75152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3">
            <a:extLst>
              <a:ext uri="{FF2B5EF4-FFF2-40B4-BE49-F238E27FC236}">
                <a16:creationId xmlns:a16="http://schemas.microsoft.com/office/drawing/2014/main" id="{87626D9E-D7B3-4C61-99AC-A26AA8D6CCEF}"/>
              </a:ext>
            </a:extLst>
          </p:cNvPr>
          <p:cNvSpPr txBox="1"/>
          <p:nvPr/>
        </p:nvSpPr>
        <p:spPr>
          <a:xfrm>
            <a:off x="3946801" y="6120152"/>
            <a:ext cx="4320540" cy="116647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lnSpc>
                <a:spcPts val="3000"/>
              </a:lnSpc>
              <a:spcBef>
                <a:spcPts val="300"/>
              </a:spcBef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any subject you like – whether it’s new to you or something you already love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761640C-FE73-4EE6-ACE6-3F3A9A8790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646" y="710843"/>
            <a:ext cx="5345821" cy="8020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9299" y="652895"/>
            <a:ext cx="4463415" cy="1625060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dirty="0">
                <a:solidFill>
                  <a:srgbClr val="B1BCC3"/>
                </a:solidFill>
              </a:rPr>
              <a:t>A</a:t>
            </a:r>
            <a:r>
              <a:rPr spc="-290" dirty="0">
                <a:solidFill>
                  <a:srgbClr val="B1BCC3"/>
                </a:solidFill>
              </a:rPr>
              <a:t> </a:t>
            </a:r>
            <a:r>
              <a:rPr spc="-10" dirty="0">
                <a:solidFill>
                  <a:srgbClr val="B1BCC3"/>
                </a:solidFill>
              </a:rPr>
              <a:t>BROAD </a:t>
            </a:r>
            <a:r>
              <a:rPr lang="en-GB" spc="-10" dirty="0">
                <a:solidFill>
                  <a:srgbClr val="B1BCC3"/>
                </a:solidFill>
              </a:rPr>
              <a:t>choice of subjects</a:t>
            </a:r>
            <a:endParaRPr spc="-10" dirty="0">
              <a:solidFill>
                <a:srgbClr val="B1BCC3"/>
              </a:solidFill>
            </a:endParaRPr>
          </a:p>
        </p:txBody>
      </p:sp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8A2A4BD0-B52B-4D71-9883-1239B2840D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305567"/>
              </p:ext>
            </p:extLst>
          </p:nvPr>
        </p:nvGraphicFramePr>
        <p:xfrm>
          <a:off x="241300" y="2157023"/>
          <a:ext cx="10173701" cy="56634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20307">
                  <a:extLst>
                    <a:ext uri="{9D8B030D-6E8A-4147-A177-3AD203B41FA5}">
                      <a16:colId xmlns:a16="http://schemas.microsoft.com/office/drawing/2014/main" val="2204453505"/>
                    </a:ext>
                  </a:extLst>
                </a:gridCol>
                <a:gridCol w="2422308">
                  <a:extLst>
                    <a:ext uri="{9D8B030D-6E8A-4147-A177-3AD203B41FA5}">
                      <a16:colId xmlns:a16="http://schemas.microsoft.com/office/drawing/2014/main" val="645408624"/>
                    </a:ext>
                  </a:extLst>
                </a:gridCol>
                <a:gridCol w="2422308">
                  <a:extLst>
                    <a:ext uri="{9D8B030D-6E8A-4147-A177-3AD203B41FA5}">
                      <a16:colId xmlns:a16="http://schemas.microsoft.com/office/drawing/2014/main" val="1779843877"/>
                    </a:ext>
                  </a:extLst>
                </a:gridCol>
                <a:gridCol w="2908778">
                  <a:extLst>
                    <a:ext uri="{9D8B030D-6E8A-4147-A177-3AD203B41FA5}">
                      <a16:colId xmlns:a16="http://schemas.microsoft.com/office/drawing/2014/main" val="3822003243"/>
                    </a:ext>
                  </a:extLst>
                </a:gridCol>
              </a:tblGrid>
              <a:tr h="36236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A Levels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B1CA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Vocational courses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8680603"/>
                  </a:ext>
                </a:extLst>
              </a:tr>
              <a:tr h="255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</a:t>
                      </a: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Film Studies</a:t>
                      </a: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Music Technology</a:t>
                      </a:r>
                    </a:p>
                    <a:p>
                      <a:endParaRPr lang="en-GB" dirty="0"/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Applied Science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6568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Biology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French 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Photography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Applied Law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4428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Philosophy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Beauty Therapy/Hairdressing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164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Chemistry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German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 Education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6395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Classical Civilisation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Graphic Communication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Criminology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76146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Computer Science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History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Media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2695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History of Art</a:t>
                      </a: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Design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Education and Early Years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871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Drama and Theatre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Italian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Psychology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Fashion, Theatre Media Hair &amp; Make-up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6652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Economics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Law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Religious Studies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and Social Care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95810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 Language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Mathematics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Sociology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Information Technology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4121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 Language &amp; Literature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Further Mathematics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Spanish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Performance: Acting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02460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 Literature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Media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Textile Design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Popular Music Performance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71773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 Science</a:t>
                      </a:r>
                      <a:endParaRPr lang="en-GB" sz="1400" b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Three-Dimensional Design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1CAB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GB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Sport</a:t>
                      </a:r>
                      <a:endParaRPr lang="en-GB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ADC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143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379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484005" y="2304008"/>
              <a:ext cx="7956550" cy="5463540"/>
            </a:xfrm>
            <a:custGeom>
              <a:avLst/>
              <a:gdLst/>
              <a:ahLst/>
              <a:cxnLst/>
              <a:rect l="l" t="t" r="r" b="b"/>
              <a:pathLst>
                <a:path w="7956550" h="5463540">
                  <a:moveTo>
                    <a:pt x="7956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7956003" y="5462993"/>
                  </a:lnTo>
                  <a:lnTo>
                    <a:pt x="7956003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2006" y="2304008"/>
              <a:ext cx="2196465" cy="5463540"/>
            </a:xfrm>
            <a:custGeom>
              <a:avLst/>
              <a:gdLst/>
              <a:ahLst/>
              <a:cxnLst/>
              <a:rect l="l" t="t" r="r" b="b"/>
              <a:pathLst>
                <a:path w="2196465" h="5463540">
                  <a:moveTo>
                    <a:pt x="2195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2195995" y="5462993"/>
                  </a:lnTo>
                  <a:lnTo>
                    <a:pt x="2195995" y="0"/>
                  </a:lnTo>
                  <a:close/>
                </a:path>
              </a:pathLst>
            </a:custGeom>
            <a:solidFill>
              <a:srgbClr val="ADCC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9299" y="1373362"/>
            <a:ext cx="4463415" cy="960263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ADCCDC"/>
                </a:solidFill>
              </a:rPr>
              <a:t>Timetable</a:t>
            </a:r>
            <a:endParaRPr spc="-10" dirty="0">
              <a:solidFill>
                <a:srgbClr val="ADCCDC"/>
              </a:solidFill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5728" y="2740296"/>
            <a:ext cx="2029172" cy="189026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 marR="5080">
              <a:spcBef>
                <a:spcPts val="1300"/>
              </a:spcBef>
            </a:pPr>
            <a:r>
              <a:rPr lang="en-GB" sz="2800" spc="-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must arrive by 09:30am for registration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80000" y="2709696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CF853CD-5DF0-4A93-B7BC-5418931314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396390"/>
              </p:ext>
            </p:extLst>
          </p:nvPr>
        </p:nvGraphicFramePr>
        <p:xfrm>
          <a:off x="2880000" y="2867025"/>
          <a:ext cx="4783650" cy="29667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857100">
                  <a:extLst>
                    <a:ext uri="{9D8B030D-6E8A-4147-A177-3AD203B41FA5}">
                      <a16:colId xmlns:a16="http://schemas.microsoft.com/office/drawing/2014/main" val="3834013602"/>
                    </a:ext>
                  </a:extLst>
                </a:gridCol>
                <a:gridCol w="2926550">
                  <a:extLst>
                    <a:ext uri="{9D8B030D-6E8A-4147-A177-3AD203B41FA5}">
                      <a16:colId xmlns:a16="http://schemas.microsoft.com/office/drawing/2014/main" val="21480962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6094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09:30 – 09:55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Registration and Welcome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6110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– 10:50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 1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24277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10:50 – 11:05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Break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91473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11:10 – 12:00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 2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1650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12:05 – 12:55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LUNCH or Subject 3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45655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13:00-13:50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 3 or LUNCH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4105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13:55 – 14:45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 4</a:t>
                      </a:r>
                    </a:p>
                  </a:txBody>
                  <a:tcPr>
                    <a:lnL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CA4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78138333"/>
                  </a:ext>
                </a:extLst>
              </a:tr>
            </a:tbl>
          </a:graphicData>
        </a:graphic>
      </p:graphicFrame>
      <p:sp>
        <p:nvSpPr>
          <p:cNvPr id="14" name="object 8">
            <a:extLst>
              <a:ext uri="{FF2B5EF4-FFF2-40B4-BE49-F238E27FC236}">
                <a16:creationId xmlns:a16="http://schemas.microsoft.com/office/drawing/2014/main" id="{8B96AE5C-7D3B-46DE-A093-CA9662361322}"/>
              </a:ext>
            </a:extLst>
          </p:cNvPr>
          <p:cNvSpPr/>
          <p:nvPr/>
        </p:nvSpPr>
        <p:spPr>
          <a:xfrm>
            <a:off x="2832100" y="7743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DF283E33-33A2-45B0-B029-5C80BED46241}"/>
              </a:ext>
            </a:extLst>
          </p:cNvPr>
          <p:cNvSpPr txBox="1"/>
          <p:nvPr/>
        </p:nvSpPr>
        <p:spPr>
          <a:xfrm>
            <a:off x="2854684" y="6143625"/>
            <a:ext cx="5354711" cy="153888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10160">
              <a:spcBef>
                <a:spcPts val="300"/>
              </a:spcBef>
              <a:spcAft>
                <a:spcPts val="600"/>
              </a:spcAft>
            </a:pPr>
            <a:r>
              <a:rPr lang="en-GB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Lunch and Subject 3 is staggered. This means you may have lunch break </a:t>
            </a:r>
            <a:r>
              <a:rPr lang="en-GB" b="1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GB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Subject 3 or </a:t>
            </a:r>
            <a:r>
              <a:rPr lang="en-GB" b="1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</a:t>
            </a:r>
            <a:r>
              <a:rPr lang="en-GB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 3</a:t>
            </a:r>
          </a:p>
          <a:p>
            <a:pPr marL="12700" marR="10160">
              <a:spcBef>
                <a:spcPts val="300"/>
              </a:spcBef>
              <a:spcAft>
                <a:spcPts val="600"/>
              </a:spcAft>
            </a:pPr>
            <a:r>
              <a:rPr lang="en-GB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have five minutes ‘movement time’ between sessions</a:t>
            </a:r>
          </a:p>
        </p:txBody>
      </p:sp>
      <p:sp>
        <p:nvSpPr>
          <p:cNvPr id="17" name="object 9">
            <a:extLst>
              <a:ext uri="{FF2B5EF4-FFF2-40B4-BE49-F238E27FC236}">
                <a16:creationId xmlns:a16="http://schemas.microsoft.com/office/drawing/2014/main" id="{E309981B-B443-4DF4-B4A1-4A8414C861CF}"/>
              </a:ext>
            </a:extLst>
          </p:cNvPr>
          <p:cNvSpPr/>
          <p:nvPr/>
        </p:nvSpPr>
        <p:spPr>
          <a:xfrm>
            <a:off x="2832100" y="60674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7D719DC-2D1C-45CB-948C-36910813F0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132" y="11049"/>
            <a:ext cx="5486400" cy="823095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484005" y="2304008"/>
            <a:ext cx="7956550" cy="5463540"/>
          </a:xfrm>
          <a:custGeom>
            <a:avLst/>
            <a:gdLst/>
            <a:ahLst/>
            <a:cxnLst/>
            <a:rect l="l" t="t" r="r" b="b"/>
            <a:pathLst>
              <a:path w="7956550" h="5463540">
                <a:moveTo>
                  <a:pt x="7956003" y="0"/>
                </a:moveTo>
                <a:lnTo>
                  <a:pt x="0" y="0"/>
                </a:lnTo>
                <a:lnTo>
                  <a:pt x="0" y="5462993"/>
                </a:lnTo>
                <a:lnTo>
                  <a:pt x="7956003" y="5462993"/>
                </a:lnTo>
                <a:lnTo>
                  <a:pt x="7956003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2006" y="2304008"/>
            <a:ext cx="2196465" cy="5463540"/>
          </a:xfrm>
          <a:custGeom>
            <a:avLst/>
            <a:gdLst/>
            <a:ahLst/>
            <a:cxnLst/>
            <a:rect l="l" t="t" r="r" b="b"/>
            <a:pathLst>
              <a:path w="2196465" h="5463540">
                <a:moveTo>
                  <a:pt x="2195995" y="0"/>
                </a:moveTo>
                <a:lnTo>
                  <a:pt x="0" y="0"/>
                </a:lnTo>
                <a:lnTo>
                  <a:pt x="0" y="5462993"/>
                </a:lnTo>
                <a:lnTo>
                  <a:pt x="2195995" y="5462993"/>
                </a:lnTo>
                <a:lnTo>
                  <a:pt x="2195995" y="0"/>
                </a:lnTo>
                <a:close/>
              </a:path>
            </a:pathLst>
          </a:custGeom>
          <a:solidFill>
            <a:srgbClr val="E0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9299" y="1373362"/>
            <a:ext cx="4463415" cy="960263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30" dirty="0">
                <a:solidFill>
                  <a:srgbClr val="E0C000"/>
                </a:solidFill>
              </a:rPr>
              <a:t>HOW TO SIGN UP</a:t>
            </a:r>
            <a:endParaRPr spc="-10" dirty="0">
              <a:solidFill>
                <a:srgbClr val="E0C000"/>
              </a:solidFill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9298" y="2740296"/>
            <a:ext cx="1803201" cy="1564531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 marR="5080">
              <a:lnSpc>
                <a:spcPct val="75000"/>
              </a:lnSpc>
              <a:spcBef>
                <a:spcPts val="1300"/>
              </a:spcBef>
            </a:pPr>
            <a:r>
              <a:rPr lang="en-GB" sz="4000" spc="-10" dirty="0">
                <a:solidFill>
                  <a:srgbClr val="FFFFFF"/>
                </a:solidFill>
                <a:latin typeface="Bebas Kai"/>
                <a:cs typeface="Bebas Kai"/>
              </a:rPr>
              <a:t>REGISTER ONLINE Today</a:t>
            </a:r>
            <a:endParaRPr sz="4000" dirty="0">
              <a:latin typeface="Bebas Kai"/>
              <a:cs typeface="Bebas Ka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67301" y="2767352"/>
            <a:ext cx="4463415" cy="1166473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need to set up an online account to register for the day and choose your subjects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58499" y="4162425"/>
            <a:ext cx="4352535" cy="1923988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spcAft>
                <a:spcPts val="1800"/>
              </a:spcAft>
              <a:tabLst>
                <a:tab pos="375920" algn="l"/>
              </a:tabLst>
            </a:pPr>
            <a:r>
              <a:rPr lang="en-GB" sz="40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Bebas Kai" panose="04050603020B02020204" pitchFamily="82" charset="0"/>
                <a:cs typeface="Arial" panose="020B0604020202020204" pitchFamily="34" charset="0"/>
                <a:hlinkClick r:id="rId3"/>
              </a:rPr>
              <a:t>www.psc.ac.uk/year10</a:t>
            </a:r>
            <a:endParaRPr lang="en-GB" sz="4000" spc="-35" dirty="0">
              <a:solidFill>
                <a:schemeClr val="tx1">
                  <a:lumMod val="65000"/>
                  <a:lumOff val="35000"/>
                </a:schemeClr>
              </a:solidFill>
              <a:latin typeface="Bebas Kai" panose="04050603020B02020204" pitchFamily="82" charset="0"/>
              <a:cs typeface="Arial" panose="020B0604020202020204" pitchFamily="34" charset="0"/>
            </a:endParaRPr>
          </a:p>
          <a:p>
            <a:pPr marL="12700" marR="5080">
              <a:lnSpc>
                <a:spcPts val="3000"/>
              </a:lnSpc>
              <a:spcBef>
                <a:spcPts val="300"/>
              </a:spcBef>
              <a:spcAft>
                <a:spcPts val="1800"/>
              </a:spcAft>
              <a:tabLst>
                <a:tab pos="375920" algn="l"/>
              </a:tabLst>
            </a:pPr>
            <a:r>
              <a:rPr lang="en-GB" sz="3600" spc="-35" dirty="0">
                <a:solidFill>
                  <a:srgbClr val="E0C000"/>
                </a:solidFill>
                <a:latin typeface="Bebas Kai" panose="04050603020B02020204" pitchFamily="82" charset="0"/>
                <a:cs typeface="Arial" panose="020B0604020202020204" pitchFamily="34" charset="0"/>
              </a:rPr>
              <a:t>Deadline: </a:t>
            </a:r>
          </a:p>
          <a:p>
            <a:pPr marL="12700" marR="5080">
              <a:lnSpc>
                <a:spcPts val="3000"/>
              </a:lnSpc>
              <a:spcBef>
                <a:spcPts val="300"/>
              </a:spcBef>
              <a:spcAft>
                <a:spcPts val="1800"/>
              </a:spcAft>
              <a:tabLst>
                <a:tab pos="375920" algn="l"/>
              </a:tabLst>
            </a:pPr>
            <a:r>
              <a:rPr lang="en-GB" sz="3600" spc="-35" dirty="0">
                <a:solidFill>
                  <a:srgbClr val="E0C000"/>
                </a:solidFill>
                <a:latin typeface="Bebas Kai" panose="04050603020B02020204" pitchFamily="82" charset="0"/>
                <a:cs typeface="Arial" panose="020B0604020202020204" pitchFamily="34" charset="0"/>
              </a:rPr>
              <a:t>Friday 13 march 2026</a:t>
            </a:r>
            <a:endParaRPr sz="3600" spc="-35" dirty="0">
              <a:solidFill>
                <a:srgbClr val="E0C000"/>
              </a:solidFill>
              <a:latin typeface="Bebas Kai" panose="04050603020B02020204" pitchFamily="82" charset="0"/>
              <a:cs typeface="Arial" panose="020B0604020202020204" pitchFamily="34" charset="0"/>
            </a:endParaRPr>
          </a:p>
        </p:txBody>
      </p:sp>
      <p:sp>
        <p:nvSpPr>
          <p:cNvPr id="20" name="object 16">
            <a:extLst>
              <a:ext uri="{FF2B5EF4-FFF2-40B4-BE49-F238E27FC236}">
                <a16:creationId xmlns:a16="http://schemas.microsoft.com/office/drawing/2014/main" id="{8BCC8B22-7385-410F-AE22-958C1926151A}"/>
              </a:ext>
            </a:extLst>
          </p:cNvPr>
          <p:cNvSpPr txBox="1"/>
          <p:nvPr/>
        </p:nvSpPr>
        <p:spPr>
          <a:xfrm>
            <a:off x="2908300" y="6251701"/>
            <a:ext cx="4422416" cy="1343445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your account, you will be able to view campus maps and your individual timetable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6004D4E4-9943-403E-943E-FAC2BBD8E4CD}"/>
              </a:ext>
            </a:extLst>
          </p:cNvPr>
          <p:cNvSpPr/>
          <p:nvPr/>
        </p:nvSpPr>
        <p:spPr>
          <a:xfrm>
            <a:off x="2880000" y="25622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9">
            <a:extLst>
              <a:ext uri="{FF2B5EF4-FFF2-40B4-BE49-F238E27FC236}">
                <a16:creationId xmlns:a16="http://schemas.microsoft.com/office/drawing/2014/main" id="{1A3F4174-CB12-4145-AA17-BE9E1EDD63E6}"/>
              </a:ext>
            </a:extLst>
          </p:cNvPr>
          <p:cNvSpPr/>
          <p:nvPr/>
        </p:nvSpPr>
        <p:spPr>
          <a:xfrm>
            <a:off x="2854960" y="41624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9">
            <a:extLst>
              <a:ext uri="{FF2B5EF4-FFF2-40B4-BE49-F238E27FC236}">
                <a16:creationId xmlns:a16="http://schemas.microsoft.com/office/drawing/2014/main" id="{821377B2-C41E-4B77-975D-1C0DAB113FAC}"/>
              </a:ext>
            </a:extLst>
          </p:cNvPr>
          <p:cNvSpPr/>
          <p:nvPr/>
        </p:nvSpPr>
        <p:spPr>
          <a:xfrm>
            <a:off x="2898026" y="62198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9F398-2D6A-4840-8AEB-9E93C5307A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789" y="581024"/>
            <a:ext cx="5241757" cy="786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33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52006" y="2304008"/>
              <a:ext cx="3384550" cy="5463540"/>
            </a:xfrm>
            <a:custGeom>
              <a:avLst/>
              <a:gdLst/>
              <a:ahLst/>
              <a:cxnLst/>
              <a:rect l="l" t="t" r="r" b="b"/>
              <a:pathLst>
                <a:path w="3384550" h="5463540">
                  <a:moveTo>
                    <a:pt x="3384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3384003" y="5462993"/>
                  </a:lnTo>
                  <a:lnTo>
                    <a:pt x="3384003" y="0"/>
                  </a:lnTo>
                  <a:close/>
                </a:path>
              </a:pathLst>
            </a:custGeom>
            <a:solidFill>
              <a:srgbClr val="CA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672001" y="2304008"/>
              <a:ext cx="6768465" cy="5463540"/>
            </a:xfrm>
            <a:custGeom>
              <a:avLst/>
              <a:gdLst/>
              <a:ahLst/>
              <a:cxnLst/>
              <a:rect l="l" t="t" r="r" b="b"/>
              <a:pathLst>
                <a:path w="6768465" h="5463540">
                  <a:moveTo>
                    <a:pt x="6767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6767995" y="5462993"/>
                  </a:lnTo>
                  <a:lnTo>
                    <a:pt x="6767995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2006" y="1310388"/>
            <a:ext cx="4463415" cy="960263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CAB1C5"/>
                </a:solidFill>
              </a:rPr>
              <a:t>Registration</a:t>
            </a:r>
            <a:endParaRPr spc="-10" dirty="0">
              <a:solidFill>
                <a:srgbClr val="CAB1C5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9900" y="2657550"/>
            <a:ext cx="2961525" cy="2039020"/>
          </a:xfrm>
          <a:prstGeom prst="rect">
            <a:avLst/>
          </a:prstGeom>
        </p:spPr>
        <p:txBody>
          <a:bodyPr vert="horz" wrap="square" lIns="0" tIns="38100" rIns="0" bIns="0" rtlCol="0"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Firstly, we’ll need some basic details about you.</a:t>
            </a:r>
          </a:p>
          <a:p>
            <a:pPr>
              <a:spcAft>
                <a:spcPts val="1200"/>
              </a:spcAft>
            </a:pPr>
            <a:endParaRPr lang="en-GB" sz="2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Start, by selecting your school.</a:t>
            </a: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E83D0A-2898-45AE-A740-DA078B6B41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r="4696" b="7795"/>
          <a:stretch/>
        </p:blipFill>
        <p:spPr>
          <a:xfrm>
            <a:off x="3672001" y="2943225"/>
            <a:ext cx="6768446" cy="38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006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52006" y="2304008"/>
              <a:ext cx="3384550" cy="5463540"/>
            </a:xfrm>
            <a:custGeom>
              <a:avLst/>
              <a:gdLst/>
              <a:ahLst/>
              <a:cxnLst/>
              <a:rect l="l" t="t" r="r" b="b"/>
              <a:pathLst>
                <a:path w="3384550" h="5463540">
                  <a:moveTo>
                    <a:pt x="3384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3384003" y="5462993"/>
                  </a:lnTo>
                  <a:lnTo>
                    <a:pt x="3384003" y="0"/>
                  </a:lnTo>
                  <a:close/>
                </a:path>
              </a:pathLst>
            </a:custGeom>
            <a:solidFill>
              <a:srgbClr val="CA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672001" y="2304008"/>
              <a:ext cx="6768465" cy="5463540"/>
            </a:xfrm>
            <a:custGeom>
              <a:avLst/>
              <a:gdLst/>
              <a:ahLst/>
              <a:cxnLst/>
              <a:rect l="l" t="t" r="r" b="b"/>
              <a:pathLst>
                <a:path w="6768465" h="5463540">
                  <a:moveTo>
                    <a:pt x="6767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6767995" y="5462993"/>
                  </a:lnTo>
                  <a:lnTo>
                    <a:pt x="6767995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2006" y="1310388"/>
            <a:ext cx="4463415" cy="960263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CAB1C5"/>
                </a:solidFill>
              </a:rPr>
              <a:t>Registration</a:t>
            </a:r>
            <a:endParaRPr spc="-10" dirty="0">
              <a:solidFill>
                <a:srgbClr val="CAB1C5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9900" y="2496726"/>
            <a:ext cx="2961525" cy="4408899"/>
          </a:xfrm>
          <a:prstGeom prst="rect">
            <a:avLst/>
          </a:prstGeom>
        </p:spPr>
        <p:txBody>
          <a:bodyPr vert="horz" wrap="square" lIns="0" tIns="38100" rIns="0" bIns="0" rtlCol="0"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use your school email address to set up your Taster Day account.</a:t>
            </a:r>
          </a:p>
          <a:p>
            <a:pPr>
              <a:spcAft>
                <a:spcPts val="1200"/>
              </a:spcAft>
            </a:pPr>
            <a:endParaRPr lang="en-GB" sz="2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setting up your email and password, you will be able to access your Y10 Taster Day account to view the campus map and timetable (in June).</a:t>
            </a: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E6CF21-E72E-4C67-84D6-F3B082BD9E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35"/>
          <a:stretch/>
        </p:blipFill>
        <p:spPr>
          <a:xfrm>
            <a:off x="3825091" y="2860336"/>
            <a:ext cx="6462283" cy="401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074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52006" y="2304008"/>
              <a:ext cx="3384550" cy="5463540"/>
            </a:xfrm>
            <a:custGeom>
              <a:avLst/>
              <a:gdLst/>
              <a:ahLst/>
              <a:cxnLst/>
              <a:rect l="l" t="t" r="r" b="b"/>
              <a:pathLst>
                <a:path w="3384550" h="5463540">
                  <a:moveTo>
                    <a:pt x="3384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3384003" y="5462993"/>
                  </a:lnTo>
                  <a:lnTo>
                    <a:pt x="3384003" y="0"/>
                  </a:lnTo>
                  <a:close/>
                </a:path>
              </a:pathLst>
            </a:custGeom>
            <a:solidFill>
              <a:srgbClr val="CA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672001" y="2304008"/>
              <a:ext cx="6768465" cy="5463540"/>
            </a:xfrm>
            <a:custGeom>
              <a:avLst/>
              <a:gdLst/>
              <a:ahLst/>
              <a:cxnLst/>
              <a:rect l="l" t="t" r="r" b="b"/>
              <a:pathLst>
                <a:path w="6768465" h="5463540">
                  <a:moveTo>
                    <a:pt x="6767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6767995" y="5462993"/>
                  </a:lnTo>
                  <a:lnTo>
                    <a:pt x="6767995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2006" y="1310388"/>
            <a:ext cx="4463415" cy="960263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CAB1C5"/>
                </a:solidFill>
              </a:rPr>
              <a:t>Registration</a:t>
            </a:r>
            <a:endParaRPr spc="-10" dirty="0">
              <a:solidFill>
                <a:srgbClr val="CAB1C5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9900" y="2409825"/>
            <a:ext cx="2961525" cy="5270674"/>
          </a:xfrm>
          <a:prstGeom prst="rect">
            <a:avLst/>
          </a:prstGeom>
        </p:spPr>
        <p:txBody>
          <a:bodyPr vert="horz" wrap="square" lIns="0" tIns="38100" rIns="0" bIns="0" rtlCol="0"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Now, for your course choices!</a:t>
            </a:r>
          </a:p>
          <a:p>
            <a:pPr>
              <a:spcAft>
                <a:spcPts val="1200"/>
              </a:spcAft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do four subjects and you can choose anything you like. If you are not sure, click on the course directory to see what is available.</a:t>
            </a:r>
          </a:p>
          <a:p>
            <a:pPr>
              <a:spcAft>
                <a:spcPts val="1200"/>
              </a:spcAft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</a:p>
          <a:p>
            <a:pPr>
              <a:spcAft>
                <a:spcPts val="1200"/>
              </a:spcAft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not be able to change your subject choices once you have completed your registration.</a:t>
            </a: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FF0A9F-04E1-4D5B-A323-894966418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7" b="3768"/>
          <a:stretch/>
        </p:blipFill>
        <p:spPr>
          <a:xfrm>
            <a:off x="4034195" y="2351320"/>
            <a:ext cx="6044075" cy="546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3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006" y="2304008"/>
            <a:ext cx="10188575" cy="5463540"/>
            <a:chOff x="252006" y="2304008"/>
            <a:chExt cx="10188575" cy="5463540"/>
          </a:xfrm>
        </p:grpSpPr>
        <p:sp>
          <p:nvSpPr>
            <p:cNvPr id="3" name="object 3"/>
            <p:cNvSpPr/>
            <p:nvPr/>
          </p:nvSpPr>
          <p:spPr>
            <a:xfrm>
              <a:off x="252006" y="2304008"/>
              <a:ext cx="3384550" cy="5463540"/>
            </a:xfrm>
            <a:custGeom>
              <a:avLst/>
              <a:gdLst/>
              <a:ahLst/>
              <a:cxnLst/>
              <a:rect l="l" t="t" r="r" b="b"/>
              <a:pathLst>
                <a:path w="3384550" h="5463540">
                  <a:moveTo>
                    <a:pt x="3384003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3384003" y="5462993"/>
                  </a:lnTo>
                  <a:lnTo>
                    <a:pt x="3384003" y="0"/>
                  </a:lnTo>
                  <a:close/>
                </a:path>
              </a:pathLst>
            </a:custGeom>
            <a:solidFill>
              <a:srgbClr val="CA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672001" y="2304008"/>
              <a:ext cx="6768465" cy="5463540"/>
            </a:xfrm>
            <a:custGeom>
              <a:avLst/>
              <a:gdLst/>
              <a:ahLst/>
              <a:cxnLst/>
              <a:rect l="l" t="t" r="r" b="b"/>
              <a:pathLst>
                <a:path w="6768465" h="5463540">
                  <a:moveTo>
                    <a:pt x="6767995" y="0"/>
                  </a:moveTo>
                  <a:lnTo>
                    <a:pt x="0" y="0"/>
                  </a:lnTo>
                  <a:lnTo>
                    <a:pt x="0" y="5462993"/>
                  </a:lnTo>
                  <a:lnTo>
                    <a:pt x="6767995" y="5462993"/>
                  </a:lnTo>
                  <a:lnTo>
                    <a:pt x="6767995" y="0"/>
                  </a:lnTo>
                  <a:close/>
                </a:path>
              </a:pathLst>
            </a:custGeom>
            <a:solidFill>
              <a:srgbClr val="E6E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2006" y="1343025"/>
            <a:ext cx="6313894" cy="954557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10" dirty="0">
                <a:solidFill>
                  <a:srgbClr val="CAB1C5"/>
                </a:solidFill>
              </a:rPr>
              <a:t>Registration Complete!</a:t>
            </a:r>
            <a:endParaRPr spc="-10" dirty="0">
              <a:solidFill>
                <a:srgbClr val="CAB1C5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7043" y="2638425"/>
            <a:ext cx="3134475" cy="2562240"/>
          </a:xfrm>
          <a:prstGeom prst="rect">
            <a:avLst/>
          </a:prstGeom>
        </p:spPr>
        <p:txBody>
          <a:bodyPr vert="horz" wrap="square" lIns="0" tIns="38100" rIns="0" bIns="0" rtlCol="0"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registered, you’ll be able to see your subject choices as well as information about what to expect on the day.</a:t>
            </a:r>
          </a:p>
          <a:p>
            <a:pPr>
              <a:spcAft>
                <a:spcPts val="1200"/>
              </a:spcAft>
            </a:pPr>
            <a:endParaRPr lang="en-GB" sz="2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51A996-E54C-44AE-AAA7-C21124255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59" y="2677778"/>
            <a:ext cx="6696147" cy="4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87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484005" y="2304008"/>
            <a:ext cx="7956550" cy="5463540"/>
          </a:xfrm>
          <a:custGeom>
            <a:avLst/>
            <a:gdLst/>
            <a:ahLst/>
            <a:cxnLst/>
            <a:rect l="l" t="t" r="r" b="b"/>
            <a:pathLst>
              <a:path w="7956550" h="5463540">
                <a:moveTo>
                  <a:pt x="7956003" y="0"/>
                </a:moveTo>
                <a:lnTo>
                  <a:pt x="0" y="0"/>
                </a:lnTo>
                <a:lnTo>
                  <a:pt x="0" y="5462993"/>
                </a:lnTo>
                <a:lnTo>
                  <a:pt x="7956003" y="5462993"/>
                </a:lnTo>
                <a:lnTo>
                  <a:pt x="7956003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2006" y="2304008"/>
            <a:ext cx="2196465" cy="5463540"/>
          </a:xfrm>
          <a:custGeom>
            <a:avLst/>
            <a:gdLst/>
            <a:ahLst/>
            <a:cxnLst/>
            <a:rect l="l" t="t" r="r" b="b"/>
            <a:pathLst>
              <a:path w="2196465" h="5463540">
                <a:moveTo>
                  <a:pt x="2195995" y="0"/>
                </a:moveTo>
                <a:lnTo>
                  <a:pt x="0" y="0"/>
                </a:lnTo>
                <a:lnTo>
                  <a:pt x="0" y="5462993"/>
                </a:lnTo>
                <a:lnTo>
                  <a:pt x="2195995" y="5462993"/>
                </a:lnTo>
                <a:lnTo>
                  <a:pt x="2195995" y="0"/>
                </a:lnTo>
                <a:close/>
              </a:path>
            </a:pathLst>
          </a:custGeom>
          <a:solidFill>
            <a:srgbClr val="E0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93349" y="390692"/>
            <a:ext cx="1201323" cy="134113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9299" y="1343025"/>
            <a:ext cx="4726401" cy="954557"/>
          </a:xfrm>
          <a:prstGeom prst="rect">
            <a:avLst/>
          </a:prstGeom>
        </p:spPr>
        <p:txBody>
          <a:bodyPr vert="horz" wrap="square" lIns="0" tIns="266700" rIns="0" bIns="0" rtlCol="0">
            <a:spAutoFit/>
          </a:bodyPr>
          <a:lstStyle/>
          <a:p>
            <a:pPr marL="12700" marR="5080">
              <a:lnSpc>
                <a:spcPct val="72200"/>
              </a:lnSpc>
              <a:spcBef>
                <a:spcPts val="2100"/>
              </a:spcBef>
            </a:pPr>
            <a:r>
              <a:rPr lang="en-GB" spc="-30" dirty="0">
                <a:solidFill>
                  <a:srgbClr val="E0C000"/>
                </a:solidFill>
              </a:rPr>
              <a:t>Our Expectations</a:t>
            </a:r>
            <a:endParaRPr spc="-10" dirty="0">
              <a:solidFill>
                <a:srgbClr val="E0C000"/>
              </a:solidFill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3701" y="2740296"/>
            <a:ext cx="1905000" cy="1560684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 marR="5080">
              <a:lnSpc>
                <a:spcPct val="75000"/>
              </a:lnSpc>
              <a:spcBef>
                <a:spcPts val="1300"/>
              </a:spcBef>
            </a:pPr>
            <a:r>
              <a:rPr lang="en-GB" sz="4000" spc="-10" dirty="0">
                <a:solidFill>
                  <a:srgbClr val="FFFFFF"/>
                </a:solidFill>
                <a:latin typeface="Bebas Kai"/>
                <a:cs typeface="Bebas Kai"/>
              </a:rPr>
              <a:t>What you need to know</a:t>
            </a:r>
            <a:endParaRPr sz="4000" dirty="0">
              <a:latin typeface="Bebas Kai"/>
              <a:cs typeface="Bebas Ka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67301" y="2638425"/>
            <a:ext cx="4333240" cy="39703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arrive on time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67300" y="3171825"/>
            <a:ext cx="4361540" cy="574003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Wear school uniform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98026" y="4720655"/>
            <a:ext cx="4308200" cy="39703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 all timetabled sessions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A9D92B40-B30B-45A4-8EEA-6E787294B9B9}"/>
              </a:ext>
            </a:extLst>
          </p:cNvPr>
          <p:cNvSpPr txBox="1"/>
          <p:nvPr/>
        </p:nvSpPr>
        <p:spPr>
          <a:xfrm>
            <a:off x="2874720" y="3857625"/>
            <a:ext cx="4343846" cy="574003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Bring pen and paper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16">
            <a:extLst>
              <a:ext uri="{FF2B5EF4-FFF2-40B4-BE49-F238E27FC236}">
                <a16:creationId xmlns:a16="http://schemas.microsoft.com/office/drawing/2014/main" id="{8BCC8B22-7385-410F-AE22-958C1926151A}"/>
              </a:ext>
            </a:extLst>
          </p:cNvPr>
          <p:cNvSpPr txBox="1"/>
          <p:nvPr/>
        </p:nvSpPr>
        <p:spPr>
          <a:xfrm>
            <a:off x="2908300" y="5229225"/>
            <a:ext cx="6629400" cy="958724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College is a mature learning environment, </a:t>
            </a:r>
            <a:b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expect you to behave as young adults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6">
            <a:extLst>
              <a:ext uri="{FF2B5EF4-FFF2-40B4-BE49-F238E27FC236}">
                <a16:creationId xmlns:a16="http://schemas.microsoft.com/office/drawing/2014/main" id="{72A5102E-D64B-4355-B684-6909C340A20E}"/>
              </a:ext>
            </a:extLst>
          </p:cNvPr>
          <p:cNvSpPr txBox="1"/>
          <p:nvPr/>
        </p:nvSpPr>
        <p:spPr>
          <a:xfrm>
            <a:off x="2908300" y="6372225"/>
            <a:ext cx="6019800" cy="574003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Reception if you have any issues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6004D4E4-9943-403E-943E-FAC2BBD8E4CD}"/>
              </a:ext>
            </a:extLst>
          </p:cNvPr>
          <p:cNvSpPr/>
          <p:nvPr/>
        </p:nvSpPr>
        <p:spPr>
          <a:xfrm>
            <a:off x="2880000" y="25622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9">
            <a:extLst>
              <a:ext uri="{FF2B5EF4-FFF2-40B4-BE49-F238E27FC236}">
                <a16:creationId xmlns:a16="http://schemas.microsoft.com/office/drawing/2014/main" id="{1A3F4174-CB12-4145-AA17-BE9E1EDD63E6}"/>
              </a:ext>
            </a:extLst>
          </p:cNvPr>
          <p:cNvSpPr/>
          <p:nvPr/>
        </p:nvSpPr>
        <p:spPr>
          <a:xfrm>
            <a:off x="2854960" y="32480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9">
            <a:extLst>
              <a:ext uri="{FF2B5EF4-FFF2-40B4-BE49-F238E27FC236}">
                <a16:creationId xmlns:a16="http://schemas.microsoft.com/office/drawing/2014/main" id="{00AABB53-327F-48AB-83FA-90032AA13775}"/>
              </a:ext>
            </a:extLst>
          </p:cNvPr>
          <p:cNvSpPr/>
          <p:nvPr/>
        </p:nvSpPr>
        <p:spPr>
          <a:xfrm>
            <a:off x="2887752" y="3898228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9">
            <a:extLst>
              <a:ext uri="{FF2B5EF4-FFF2-40B4-BE49-F238E27FC236}">
                <a16:creationId xmlns:a16="http://schemas.microsoft.com/office/drawing/2014/main" id="{821377B2-C41E-4B77-975D-1C0DAB113FAC}"/>
              </a:ext>
            </a:extLst>
          </p:cNvPr>
          <p:cNvSpPr/>
          <p:nvPr/>
        </p:nvSpPr>
        <p:spPr>
          <a:xfrm>
            <a:off x="2898026" y="4584028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9">
            <a:extLst>
              <a:ext uri="{FF2B5EF4-FFF2-40B4-BE49-F238E27FC236}">
                <a16:creationId xmlns:a16="http://schemas.microsoft.com/office/drawing/2014/main" id="{BFCA7DCE-5BC4-4978-B55F-BA231C5579DC}"/>
              </a:ext>
            </a:extLst>
          </p:cNvPr>
          <p:cNvSpPr/>
          <p:nvPr/>
        </p:nvSpPr>
        <p:spPr>
          <a:xfrm>
            <a:off x="2910612" y="533025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9">
            <a:extLst>
              <a:ext uri="{FF2B5EF4-FFF2-40B4-BE49-F238E27FC236}">
                <a16:creationId xmlns:a16="http://schemas.microsoft.com/office/drawing/2014/main" id="{D5ABD632-F644-4476-A4A5-3732DF89D47F}"/>
              </a:ext>
            </a:extLst>
          </p:cNvPr>
          <p:cNvSpPr/>
          <p:nvPr/>
        </p:nvSpPr>
        <p:spPr>
          <a:xfrm>
            <a:off x="2908300" y="64484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5">
            <a:extLst>
              <a:ext uri="{FF2B5EF4-FFF2-40B4-BE49-F238E27FC236}">
                <a16:creationId xmlns:a16="http://schemas.microsoft.com/office/drawing/2014/main" id="{4040F639-A766-469D-B9BF-5BAF70FCB344}"/>
              </a:ext>
            </a:extLst>
          </p:cNvPr>
          <p:cNvSpPr txBox="1"/>
          <p:nvPr/>
        </p:nvSpPr>
        <p:spPr>
          <a:xfrm>
            <a:off x="2908300" y="7210425"/>
            <a:ext cx="4333240" cy="39703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300"/>
              </a:spcBef>
              <a:tabLst>
                <a:tab pos="375920" algn="l"/>
              </a:tabLst>
            </a:pPr>
            <a:r>
              <a:rPr lang="en-GB" sz="2400" spc="-3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leave campus grounds</a:t>
            </a:r>
            <a:endParaRPr sz="2400" spc="-3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9">
            <a:extLst>
              <a:ext uri="{FF2B5EF4-FFF2-40B4-BE49-F238E27FC236}">
                <a16:creationId xmlns:a16="http://schemas.microsoft.com/office/drawing/2014/main" id="{DE8D5C52-D059-4481-96E6-9F167B91EF51}"/>
              </a:ext>
            </a:extLst>
          </p:cNvPr>
          <p:cNvSpPr/>
          <p:nvPr/>
        </p:nvSpPr>
        <p:spPr>
          <a:xfrm>
            <a:off x="2908300" y="7134225"/>
            <a:ext cx="4320540" cy="0"/>
          </a:xfrm>
          <a:custGeom>
            <a:avLst/>
            <a:gdLst/>
            <a:ahLst/>
            <a:cxnLst/>
            <a:rect l="l" t="t" r="r" b="b"/>
            <a:pathLst>
              <a:path w="4320540">
                <a:moveTo>
                  <a:pt x="0" y="0"/>
                </a:moveTo>
                <a:lnTo>
                  <a:pt x="4319993" y="0"/>
                </a:lnTo>
              </a:path>
            </a:pathLst>
          </a:custGeom>
          <a:ln w="25400">
            <a:solidFill>
              <a:srgbClr val="C7C8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2B751E-5F9D-480F-BEBF-2C934FF5D5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300" y="885825"/>
            <a:ext cx="5236055" cy="785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9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105B47A9FC3A4896E0E7D79F9060F4" ma:contentTypeVersion="15" ma:contentTypeDescription="Create a new document." ma:contentTypeScope="" ma:versionID="a62991a30b758a9f2a578d912ff3afde">
  <xsd:schema xmlns:xsd="http://www.w3.org/2001/XMLSchema" xmlns:xs="http://www.w3.org/2001/XMLSchema" xmlns:p="http://schemas.microsoft.com/office/2006/metadata/properties" xmlns:ns2="fcf8b0c1-a7c0-46d3-9203-032731210607" xmlns:ns3="a2619bd2-2974-4dfd-9f65-70ec0384831f" targetNamespace="http://schemas.microsoft.com/office/2006/metadata/properties" ma:root="true" ma:fieldsID="f388681906c85d500191d5d8f90bc0e4" ns2:_="" ns3:_="">
    <xsd:import namespace="fcf8b0c1-a7c0-46d3-9203-032731210607"/>
    <xsd:import namespace="a2619bd2-2974-4dfd-9f65-70ec038483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f8b0c1-a7c0-46d3-9203-032731210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67217e1-42ff-4d7d-bc69-9f352e49c1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619bd2-2974-4dfd-9f65-70ec0384831f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88b23-6f0a-4f31-b659-73ec12112f03}" ma:internalName="TaxCatchAll" ma:showField="CatchAllData" ma:web="a2619bd2-2974-4dfd-9f65-70ec038483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2619bd2-2974-4dfd-9f65-70ec0384831f" xsi:nil="true"/>
    <lcf76f155ced4ddcb4097134ff3c332f xmlns="fcf8b0c1-a7c0-46d3-9203-0327312106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9084708-7EE7-4214-B9E9-C99ECC4F50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BB4026-0B83-40E3-B727-8420DE970D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f8b0c1-a7c0-46d3-9203-032731210607"/>
    <ds:schemaRef ds:uri="a2619bd2-2974-4dfd-9f65-70ec038483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47BC49B-7DF5-4725-AEA5-58702960F419}">
  <ds:schemaRefs>
    <ds:schemaRef ds:uri="a2619bd2-2974-4dfd-9f65-70ec0384831f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elements/1.1/"/>
    <ds:schemaRef ds:uri="http://purl.org/dc/dcmitype/"/>
    <ds:schemaRef ds:uri="http://schemas.openxmlformats.org/package/2006/metadata/core-properties"/>
    <ds:schemaRef ds:uri="fcf8b0c1-a7c0-46d3-9203-032731210607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2370</TotalTime>
  <Words>690</Words>
  <Application>Microsoft Office PowerPoint</Application>
  <PresentationFormat>Custom</PresentationFormat>
  <Paragraphs>131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Year 10 Taster Days 23 June 2026</vt:lpstr>
      <vt:lpstr>Year 10 Taster Days June 2026</vt:lpstr>
      <vt:lpstr>Year 10 Taster Days June 2026</vt:lpstr>
      <vt:lpstr>Choosing your subjects</vt:lpstr>
      <vt:lpstr>A BROAD choice of subjects</vt:lpstr>
      <vt:lpstr>Timetable</vt:lpstr>
      <vt:lpstr>HOW TO SIGN UP</vt:lpstr>
      <vt:lpstr>Registration</vt:lpstr>
      <vt:lpstr>Registration</vt:lpstr>
      <vt:lpstr>Registration</vt:lpstr>
      <vt:lpstr>Registration Complete!</vt:lpstr>
      <vt:lpstr>Our Expectations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</dc:title>
  <dc:creator>Lacey Callanan</dc:creator>
  <cp:lastModifiedBy>Mrs J Ablett</cp:lastModifiedBy>
  <cp:revision>135</cp:revision>
  <dcterms:created xsi:type="dcterms:W3CDTF">2023-06-19T17:57:20Z</dcterms:created>
  <dcterms:modified xsi:type="dcterms:W3CDTF">2026-03-06T14:22:31Z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2023-06-19T00:00:00Z</vt:filetime>
  </property>
  <property fmtid="{D5CDD505-2E9C-101B-9397-08002B2CF9AE}" pid="3" name="Creator">
    <vt:lpwstr>Adobe InDesign 18.3 (Macintosh)</vt:lpwstr>
  </property>
  <property fmtid="{D5CDD505-2E9C-101B-9397-08002B2CF9AE}" pid="4" name="LastSaved">
    <vt:filetime>2023-06-19T00:00:00Z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0x010100B0105B47A9FC3A4896E0E7D79F9060F4</vt:lpwstr>
  </property>
  <property fmtid="{D5CDD505-2E9C-101B-9397-08002B2CF9AE}" pid="7" name="MediaServiceImageTags">
    <vt:lpwstr/>
  </property>
</Properties>
</file>